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926C90F-1F45-428B-A4AF-B4E729E2BC2C}">
  <a:tblStyle styleId="{A926C90F-1F45-428B-A4AF-B4E729E2BC2C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youtu.be/empE_7P1Q6c" TargetMode="External"/><Relationship Id="rId4" Type="http://schemas.openxmlformats.org/officeDocument/2006/relationships/hyperlink" Target="http://youtube.com/v/empE_7P1Q6c" TargetMode="External"/><Relationship Id="rId5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266675" y="1102975"/>
            <a:ext cx="8520599" cy="864599"/>
          </a:xfrm>
          <a:prstGeom prst="rect">
            <a:avLst/>
          </a:prstGeom>
          <a:solidFill>
            <a:srgbClr val="000000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>
                <a:solidFill>
                  <a:schemeClr val="accent5"/>
                </a:solidFill>
              </a:rPr>
              <a:t>Military Drones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208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David Cisneros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Jacob Jovel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Oscar Gonzales</a:t>
            </a:r>
          </a:p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Byron Franco</a:t>
            </a:r>
          </a:p>
        </p:txBody>
      </p: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</a:rPr>
              <a:t>MLA Works Cited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631975"/>
            <a:ext cx="5462100" cy="84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1200">
                <a:solidFill>
                  <a:schemeClr val="lt1"/>
                </a:solidFill>
              </a:rPr>
              <a:t>"Drones - ProCon.org." </a:t>
            </a:r>
            <a:r>
              <a:rPr i="1" lang="en" sz="1200">
                <a:solidFill>
                  <a:schemeClr val="lt1"/>
                </a:solidFill>
              </a:rPr>
              <a:t>ProCon.org</a:t>
            </a:r>
            <a:r>
              <a:rPr lang="en" sz="1200">
                <a:solidFill>
                  <a:schemeClr val="lt1"/>
                </a:solidFill>
              </a:rPr>
              <a:t>. N.p., n.d. Web. &lt;Drones - ProCon.org&gt;.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18" name="Shape 118"/>
          <p:cNvGraphicFramePr/>
          <p:nvPr/>
        </p:nvGraphicFramePr>
        <p:xfrm>
          <a:off x="420300" y="14525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{A926C90F-1F45-428B-A4AF-B4E729E2BC2C}</a:tableStyleId>
              </a:tblPr>
              <a:tblGrid>
                <a:gridCol w="1638300"/>
                <a:gridCol w="1771650"/>
                <a:gridCol w="382850"/>
              </a:tblGrid>
              <a:tr h="2206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046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  <a:p>
                      <a:pPr indent="-3048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lt1"/>
                        </a:buClr>
                        <a:buSzPct val="1000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 &lt;"U.S. Increasing the Pressure on Al-Shabaab - CNNPolitics.com." CNN. Cable News Network, n.d. Web. 01 Oct. 2015.&gt;.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 </a:t>
                      </a: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72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000"/>
                        <a:t> 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9" name="Shape 119"/>
          <p:cNvSpPr txBox="1"/>
          <p:nvPr/>
        </p:nvSpPr>
        <p:spPr>
          <a:xfrm>
            <a:off x="10452800" y="-144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2189550" y="2160950"/>
            <a:ext cx="3000000" cy="15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lt1"/>
              </a:buClr>
              <a:buSzPct val="100000"/>
              <a:buChar char="●"/>
            </a:pPr>
            <a:r>
              <a:rPr lang="en" sz="1200">
                <a:solidFill>
                  <a:schemeClr val="lt1"/>
                </a:solidFill>
              </a:rPr>
              <a:t>""Pros and Cons." Google Books." </a:t>
            </a:r>
            <a:r>
              <a:rPr i="1" lang="en" sz="1200">
                <a:solidFill>
                  <a:schemeClr val="lt1"/>
                </a:solidFill>
              </a:rPr>
              <a:t>"Pros and Cons." Google Books. N.p., N.d. Web. 01 Oct. 2015.</a:t>
            </a:r>
            <a:r>
              <a:rPr lang="en" sz="1200">
                <a:solidFill>
                  <a:schemeClr val="lt1"/>
                </a:solidFill>
              </a:rPr>
              <a:t> N.p., n.d.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http://youtu.be/empE_7P1Q6c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</a:t>
            </a:r>
            <a:r>
              <a:rPr lang="en">
                <a:solidFill>
                  <a:srgbClr val="FFFFFF"/>
                </a:solidFill>
              </a:rPr>
              <a:t>youtubeinmp4.com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" name="Shape 127">
            <a:hlinkClick r:id="rId4"/>
          </p:cNvPr>
          <p:cNvSpPr/>
          <p:nvPr/>
        </p:nvSpPr>
        <p:spPr>
          <a:xfrm>
            <a:off x="4260300" y="1017712"/>
            <a:ext cx="4572000" cy="348607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What are Military Drones?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5334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4800">
                <a:solidFill>
                  <a:srgbClr val="FFFFFF"/>
                </a:solidFill>
              </a:rPr>
              <a:t>UAV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024" y="1152475"/>
            <a:ext cx="4852401" cy="385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Pros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79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44500" lvl="0" marL="457200">
              <a:spcBef>
                <a:spcPts val="0"/>
              </a:spcBef>
              <a:buClr>
                <a:srgbClr val="00FFFF"/>
              </a:buClr>
              <a:buSzPct val="100000"/>
            </a:pPr>
            <a:r>
              <a:rPr b="1" lang="en" sz="3400">
                <a:solidFill>
                  <a:srgbClr val="00FFFF"/>
                </a:solidFill>
              </a:rPr>
              <a:t>Lowers risk of losing troops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500" y="1910724"/>
            <a:ext cx="4310399" cy="32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Pro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599" cy="74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69900" lvl="0" marL="457200">
              <a:spcBef>
                <a:spcPts val="0"/>
              </a:spcBef>
              <a:buClr>
                <a:srgbClr val="00FFFF"/>
              </a:buClr>
              <a:buSzPct val="100000"/>
            </a:pPr>
            <a:r>
              <a:rPr b="1" lang="en" sz="3800">
                <a:solidFill>
                  <a:srgbClr val="00FFFF"/>
                </a:solidFill>
              </a:rPr>
              <a:t>24 hour Surveillance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300" y="1811700"/>
            <a:ext cx="5433975" cy="33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Pro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599" cy="86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69900" lvl="0" marL="457200">
              <a:spcBef>
                <a:spcPts val="0"/>
              </a:spcBef>
              <a:buClr>
                <a:srgbClr val="00FFFF"/>
              </a:buClr>
              <a:buSzPct val="100000"/>
            </a:pPr>
            <a:r>
              <a:rPr b="1" lang="en" sz="3800">
                <a:solidFill>
                  <a:srgbClr val="00FFFF"/>
                </a:solidFill>
              </a:rPr>
              <a:t>Hard to destroy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375" y="1935850"/>
            <a:ext cx="4561249" cy="31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Con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599" cy="73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699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b="1" lang="en" sz="3800">
                <a:solidFill>
                  <a:srgbClr val="FF0000"/>
                </a:solidFill>
              </a:rPr>
              <a:t>Kill and Injure many citizens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200" y="1984875"/>
            <a:ext cx="5959600" cy="315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233650"/>
            <a:ext cx="8520599" cy="67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599" cy="75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69900" lvl="0" marL="4572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b="1" lang="en" sz="3800">
                <a:solidFill>
                  <a:srgbClr val="FF0000"/>
                </a:solidFill>
              </a:rPr>
              <a:t>very expensive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900" y="1903975"/>
            <a:ext cx="3605150" cy="323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333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</a:rPr>
              <a:t>Con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599" cy="77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69900" lvl="0" marL="45720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b="1" lang="en" sz="3800">
                <a:solidFill>
                  <a:srgbClr val="FF0000"/>
                </a:solidFill>
              </a:rPr>
              <a:t>too high in the sky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825" y="1930375"/>
            <a:ext cx="5083750" cy="321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392375" y="1756950"/>
            <a:ext cx="327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599" cy="5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Ethical Dilemma 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Clr>
                <a:srgbClr val="FFFFFF"/>
              </a:buClr>
              <a:buSzPct val="100000"/>
              <a:buFont typeface="Comic Sans MS"/>
            </a:pPr>
            <a:r>
              <a:rPr b="1" lang="en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 more terrorists than they kill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